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62" r:id="rId5"/>
    <p:sldId id="258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73B5CB-5DEB-DD43-884F-5F2EECBD862C}" v="35" dt="2024-12-04T08:59:33.9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38"/>
    <p:restoredTop sz="94750"/>
  </p:normalViewPr>
  <p:slideViewPr>
    <p:cSldViewPr snapToGrid="0">
      <p:cViewPr>
        <p:scale>
          <a:sx n="94" d="100"/>
          <a:sy n="94" d="100"/>
        </p:scale>
        <p:origin x="776" y="10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7BC9A-9102-B34D-A62E-69674897465A}" type="datetimeFigureOut">
              <a:rPr lang="en-SE" smtClean="0"/>
              <a:t>2024-12-04</a:t>
            </a:fld>
            <a:endParaRPr lang="en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4AE44-A958-6943-914D-63E6FB88C00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953740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E4AE44-A958-6943-914D-63E6FB88C005}" type="slidenum">
              <a:rPr lang="en-SE" smtClean="0"/>
              <a:t>5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390599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14F54-F206-7EB8-C670-9CBA87A78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9D773D-B9A5-42A6-ACD0-B5ABEE2B94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F93D9-42D3-1933-B2C5-0BA41474C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3D1EB-CFE9-3A4D-97DD-44779714DACC}" type="datetimeFigureOut">
              <a:rPr lang="en-SE" smtClean="0"/>
              <a:t>2024-12-04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3A3A7-B800-6165-DAD5-EC321E1AC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00073-2731-9B5F-8A3D-97AC14E1F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4231-FD61-F041-A54E-C12C4B93BEB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969761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62A60-830C-BFA2-BF24-8BDFFF56D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43908F-8E2F-88AC-332C-CD84C8F29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79814-984B-B442-FBB0-E3610FD75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3D1EB-CFE9-3A4D-97DD-44779714DACC}" type="datetimeFigureOut">
              <a:rPr lang="en-SE" smtClean="0"/>
              <a:t>2024-12-04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466A4-4A5D-D4F1-EECC-C51A591CC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4618F-6040-7FCE-D8AF-99C373196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4231-FD61-F041-A54E-C12C4B93BEB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60211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8FDBEE-D2F4-56D9-9F9E-33BA942632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DB0EAD-F4C5-AAB4-1BBE-A3C2B99323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3F257-B905-D07C-E6FA-30F4EBAE5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3D1EB-CFE9-3A4D-97DD-44779714DACC}" type="datetimeFigureOut">
              <a:rPr lang="en-SE" smtClean="0"/>
              <a:t>2024-12-04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4CB1F-9535-122A-9CB6-14D3E3F8F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4203F-A5E3-E527-7629-F0E77BA30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4231-FD61-F041-A54E-C12C4B93BEB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899234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9BFFA-CFBF-2C02-0275-75BCF77A3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80ECE-CADD-2D4B-6839-87DCA4DAB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11C58-326A-4831-1760-E4B4B017D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3D1EB-CFE9-3A4D-97DD-44779714DACC}" type="datetimeFigureOut">
              <a:rPr lang="en-SE" smtClean="0"/>
              <a:t>2024-12-04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CFBE2-20A5-15DD-BD9D-C6A8B7B12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D55CFE-921E-4D94-999D-E0E43B2C6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4231-FD61-F041-A54E-C12C4B93BEB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37979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455C2-B342-3DA5-90E5-2EC117EEE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6A51BD-4106-8920-F379-161F68393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36D1A-174A-4AEB-CE70-61FA333E2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3D1EB-CFE9-3A4D-97DD-44779714DACC}" type="datetimeFigureOut">
              <a:rPr lang="en-SE" smtClean="0"/>
              <a:t>2024-12-04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4207D-EF0F-FCB4-0868-0CB39FE9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E6E68-D5B0-E6E9-9573-75425508C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4231-FD61-F041-A54E-C12C4B93BEB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212960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71EAB-D3B8-AD47-04FF-B72F7C46F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8B374-CA08-1514-F3EA-D423E913FE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86ECEE-F507-15C2-14D1-3C6B7BBF9C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FA3674-AAF8-A8AF-3528-39058C14F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3D1EB-CFE9-3A4D-97DD-44779714DACC}" type="datetimeFigureOut">
              <a:rPr lang="en-SE" smtClean="0"/>
              <a:t>2024-12-04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8D31CE-8E6C-E90B-603D-C547CB11C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205283-F020-9EE9-38C5-C5F8C8C18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4231-FD61-F041-A54E-C12C4B93BEB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632617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DB080-7B42-D97C-F24D-B4664838C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C89E3-E958-98CD-D713-85CB6017A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7E4F4C-11A9-251E-6720-6C37FDC95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843B39-0D85-096A-7AED-0EC5E11658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1D99D0-63A9-9E27-FCF7-7FAC9DAC56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8A05B9-4509-0A33-CC48-41FEA2FC3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3D1EB-CFE9-3A4D-97DD-44779714DACC}" type="datetimeFigureOut">
              <a:rPr lang="en-SE" smtClean="0"/>
              <a:t>2024-12-04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10EECA-A73F-31C0-4C3E-997879F41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51016-04BC-2EA0-B09A-DD3CCCE78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4231-FD61-F041-A54E-C12C4B93BEB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456449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5A4F4-FE5B-8E3B-3230-FB604EEFB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2FE273-D10F-E473-1231-F1603F7F2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3D1EB-CFE9-3A4D-97DD-44779714DACC}" type="datetimeFigureOut">
              <a:rPr lang="en-SE" smtClean="0"/>
              <a:t>2024-12-04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218C0A-255C-1322-FC35-8F81B79AE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94BF46-451B-A921-BED8-A4364E28B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4231-FD61-F041-A54E-C12C4B93BEB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862595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2839B5-5A3D-52BB-E71C-E0DD538E5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3D1EB-CFE9-3A4D-97DD-44779714DACC}" type="datetimeFigureOut">
              <a:rPr lang="en-SE" smtClean="0"/>
              <a:t>2024-12-04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30E42F-5995-627F-8482-FEE24C1E1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7726B-6D6F-5B56-24C8-7FCFF6177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4231-FD61-F041-A54E-C12C4B93BEB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68219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2DC01-028D-35DB-E2AE-946A1669E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9A63C-846C-2BBF-10A8-25E520B8C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E5BA46-3FF0-BF2A-A6F2-4FE86688C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8140F-0D8B-4725-877D-43372FD0D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3D1EB-CFE9-3A4D-97DD-44779714DACC}" type="datetimeFigureOut">
              <a:rPr lang="en-SE" smtClean="0"/>
              <a:t>2024-12-04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6A0C4A-0D8F-D47A-5F2C-E4A69AF0F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A4D36E-D85D-6B79-7E1C-EEA9A27BA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4231-FD61-F041-A54E-C12C4B93BEB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114423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AD823-CE1A-202F-CD91-2405FB344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4C404B-2FF5-A487-634C-8230EA9C71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514571-485A-CE5F-65C0-49BD36EF31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C8FDFF-B6EC-2337-94D1-6688AE3F7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3D1EB-CFE9-3A4D-97DD-44779714DACC}" type="datetimeFigureOut">
              <a:rPr lang="en-SE" smtClean="0"/>
              <a:t>2024-12-04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D35BEE-EF81-9DC2-7950-54F16E5D1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A51DB5-0330-ED42-0EB9-A397D6D88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4231-FD61-F041-A54E-C12C4B93BEB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403267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15788E-EEB1-1266-57F1-690E6FEBD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A84EBB-B0D8-6F5A-AC97-CD388A230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EB422-8A78-B699-DFE7-F77F077CCC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63D1EB-CFE9-3A4D-97DD-44779714DACC}" type="datetimeFigureOut">
              <a:rPr lang="en-SE" smtClean="0"/>
              <a:t>2024-12-04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FE851-D684-5CFA-AC42-4EF912F59C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84AD3-4597-9884-97F2-B76EBB0A1D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C04231-FD61-F041-A54E-C12C4B93BEB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84974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4AC16BB-158B-0A31-5895-D05FE9C1A932}"/>
              </a:ext>
            </a:extLst>
          </p:cNvPr>
          <p:cNvSpPr txBox="1"/>
          <p:nvPr/>
        </p:nvSpPr>
        <p:spPr>
          <a:xfrm>
            <a:off x="2431715" y="296719"/>
            <a:ext cx="4378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CA22125 - Precision medicine in biliary tract cancer (Precision-BTC-Network</a:t>
            </a:r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b="0" i="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Image">
            <a:extLst>
              <a:ext uri="{FF2B5EF4-FFF2-40B4-BE49-F238E27FC236}">
                <a16:creationId xmlns:a16="http://schemas.microsoft.com/office/drawing/2014/main" id="{B7E0BC29-A891-828B-512B-A36A80AB03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2" b="17994"/>
          <a:stretch/>
        </p:blipFill>
        <p:spPr bwMode="auto">
          <a:xfrm>
            <a:off x="0" y="0"/>
            <a:ext cx="2303437" cy="1569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FAEBB79-F48B-08A1-CCC3-513E4F92DA0F}"/>
              </a:ext>
            </a:extLst>
          </p:cNvPr>
          <p:cNvSpPr txBox="1"/>
          <p:nvPr/>
        </p:nvSpPr>
        <p:spPr>
          <a:xfrm>
            <a:off x="1483643" y="1865492"/>
            <a:ext cx="922471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Presentation of the </a:t>
            </a:r>
          </a:p>
          <a:p>
            <a:pPr algn="ctr"/>
            <a:r>
              <a:rPr lang="en-GB" sz="36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COST DISEASE CATALOGUE</a:t>
            </a:r>
          </a:p>
          <a:p>
            <a:pPr algn="ctr"/>
            <a:endParaRPr lang="en-GB" sz="3600" dirty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36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samples and data available for collaborations within the network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8298F5-360F-BCB9-9D07-D3C56EA87453}"/>
              </a:ext>
            </a:extLst>
          </p:cNvPr>
          <p:cNvSpPr txBox="1"/>
          <p:nvPr/>
        </p:nvSpPr>
        <p:spPr>
          <a:xfrm>
            <a:off x="2197516" y="5443486"/>
            <a:ext cx="922471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Coordinator: Martin </a:t>
            </a:r>
            <a:r>
              <a:rPr lang="en-GB" sz="24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Cornillet</a:t>
            </a:r>
            <a:r>
              <a:rPr lang="en-GB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Karolinska Institute, Sweden</a:t>
            </a:r>
          </a:p>
          <a:p>
            <a:r>
              <a:rPr lang="en-GB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martin.cornillet.jeannin@ki.se</a:t>
            </a:r>
            <a:endParaRPr lang="en-GB" sz="1600" dirty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5C7736-129E-4510-D25E-1F4C06D72762}"/>
              </a:ext>
            </a:extLst>
          </p:cNvPr>
          <p:cNvSpPr txBox="1"/>
          <p:nvPr/>
        </p:nvSpPr>
        <p:spPr>
          <a:xfrm>
            <a:off x="0" y="6488668"/>
            <a:ext cx="21777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December 2024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4D2A2C5-0CA2-FDAD-001F-B39F5FEB79F4}"/>
              </a:ext>
            </a:extLst>
          </p:cNvPr>
          <p:cNvSpPr txBox="1"/>
          <p:nvPr/>
        </p:nvSpPr>
        <p:spPr>
          <a:xfrm>
            <a:off x="10563727" y="243421"/>
            <a:ext cx="1300356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S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deliverable</a:t>
            </a:r>
          </a:p>
        </p:txBody>
      </p:sp>
    </p:spTree>
    <p:extLst>
      <p:ext uri="{BB962C8B-B14F-4D97-AF65-F5344CB8AC3E}">
        <p14:creationId xmlns:p14="http://schemas.microsoft.com/office/powerpoint/2010/main" val="4041689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C54648-3D6E-6A2A-DA82-6D230AA29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Image">
            <a:extLst>
              <a:ext uri="{FF2B5EF4-FFF2-40B4-BE49-F238E27FC236}">
                <a16:creationId xmlns:a16="http://schemas.microsoft.com/office/drawing/2014/main" id="{AA4D6685-26D2-50F2-4D39-CD029E66D0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2" b="17994"/>
          <a:stretch/>
        </p:blipFill>
        <p:spPr bwMode="auto">
          <a:xfrm>
            <a:off x="0" y="0"/>
            <a:ext cx="2303437" cy="1569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83CEA04-9B10-ED60-E1D3-2324A2214CD2}"/>
              </a:ext>
            </a:extLst>
          </p:cNvPr>
          <p:cNvSpPr txBox="1"/>
          <p:nvPr/>
        </p:nvSpPr>
        <p:spPr>
          <a:xfrm>
            <a:off x="2169443" y="138499"/>
            <a:ext cx="70828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COST DISEASE CATALOGUE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EAA74E-5919-7D34-B3C1-0E3C695DE5C4}"/>
              </a:ext>
            </a:extLst>
          </p:cNvPr>
          <p:cNvSpPr txBox="1"/>
          <p:nvPr/>
        </p:nvSpPr>
        <p:spPr>
          <a:xfrm>
            <a:off x="2532037" y="923329"/>
            <a:ext cx="16549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2C5274-8C14-5A80-8D0E-BFA7687A7215}"/>
              </a:ext>
            </a:extLst>
          </p:cNvPr>
          <p:cNvSpPr txBox="1"/>
          <p:nvPr/>
        </p:nvSpPr>
        <p:spPr>
          <a:xfrm>
            <a:off x="1546280" y="2372359"/>
            <a:ext cx="9811531" cy="33135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Facilitate research collaborations by: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Providing brief overview of samples and data types available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Providing contacts and ethics information</a:t>
            </a:r>
          </a:p>
        </p:txBody>
      </p:sp>
    </p:spTree>
    <p:extLst>
      <p:ext uri="{BB962C8B-B14F-4D97-AF65-F5344CB8AC3E}">
        <p14:creationId xmlns:p14="http://schemas.microsoft.com/office/powerpoint/2010/main" val="727196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4FA7D-BFCE-9CCA-2EDD-F77F7A7D2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Image">
            <a:extLst>
              <a:ext uri="{FF2B5EF4-FFF2-40B4-BE49-F238E27FC236}">
                <a16:creationId xmlns:a16="http://schemas.microsoft.com/office/drawing/2014/main" id="{FA5E3FA7-5ED0-1420-94A2-F56E8DC23A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2" b="17994"/>
          <a:stretch/>
        </p:blipFill>
        <p:spPr bwMode="auto">
          <a:xfrm>
            <a:off x="0" y="0"/>
            <a:ext cx="2303437" cy="1569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2094DB7-2BE2-3A4C-3C46-4789905F3D7F}"/>
              </a:ext>
            </a:extLst>
          </p:cNvPr>
          <p:cNvSpPr txBox="1"/>
          <p:nvPr/>
        </p:nvSpPr>
        <p:spPr>
          <a:xfrm>
            <a:off x="2169443" y="138499"/>
            <a:ext cx="70828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COST DISEASE CATALOGUE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D19EAF-FC1C-0682-2BC1-8FD9CAE52FBF}"/>
              </a:ext>
            </a:extLst>
          </p:cNvPr>
          <p:cNvSpPr txBox="1"/>
          <p:nvPr/>
        </p:nvSpPr>
        <p:spPr>
          <a:xfrm>
            <a:off x="2532036" y="923329"/>
            <a:ext cx="85490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Current contributors and content</a:t>
            </a:r>
          </a:p>
        </p:txBody>
      </p:sp>
      <p:sp>
        <p:nvSpPr>
          <p:cNvPr id="5" name="Hexagon 4">
            <a:extLst>
              <a:ext uri="{FF2B5EF4-FFF2-40B4-BE49-F238E27FC236}">
                <a16:creationId xmlns:a16="http://schemas.microsoft.com/office/drawing/2014/main" id="{4AD559E1-7972-DFD2-2A24-DF2A3E7EF468}"/>
              </a:ext>
            </a:extLst>
          </p:cNvPr>
          <p:cNvSpPr/>
          <p:nvPr/>
        </p:nvSpPr>
        <p:spPr>
          <a:xfrm rot="16200000">
            <a:off x="1287022" y="2449637"/>
            <a:ext cx="1118934" cy="1013522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4AC4CF-7136-CC3D-E23E-11136181A745}"/>
              </a:ext>
            </a:extLst>
          </p:cNvPr>
          <p:cNvSpPr txBox="1"/>
          <p:nvPr/>
        </p:nvSpPr>
        <p:spPr>
          <a:xfrm>
            <a:off x="1265847" y="2407869"/>
            <a:ext cx="112723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95B369-D675-7AFA-F5B2-26CD6B3289D7}"/>
              </a:ext>
            </a:extLst>
          </p:cNvPr>
          <p:cNvSpPr txBox="1"/>
          <p:nvPr/>
        </p:nvSpPr>
        <p:spPr>
          <a:xfrm>
            <a:off x="2532036" y="2633231"/>
            <a:ext cx="33995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institutions</a:t>
            </a:r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C713161A-BA79-A489-5087-75D394866A5A}"/>
              </a:ext>
            </a:extLst>
          </p:cNvPr>
          <p:cNvSpPr/>
          <p:nvPr/>
        </p:nvSpPr>
        <p:spPr>
          <a:xfrm rot="16200000">
            <a:off x="1976873" y="3749511"/>
            <a:ext cx="1118934" cy="1013522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5FA5E1-A894-E532-5C6E-229F53FBDFDC}"/>
              </a:ext>
            </a:extLst>
          </p:cNvPr>
          <p:cNvSpPr txBox="1"/>
          <p:nvPr/>
        </p:nvSpPr>
        <p:spPr>
          <a:xfrm>
            <a:off x="1967728" y="3707743"/>
            <a:ext cx="112723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10CA85-B779-210C-254F-023209E915C5}"/>
              </a:ext>
            </a:extLst>
          </p:cNvPr>
          <p:cNvSpPr txBox="1"/>
          <p:nvPr/>
        </p:nvSpPr>
        <p:spPr>
          <a:xfrm>
            <a:off x="3221887" y="3933105"/>
            <a:ext cx="33995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countries</a:t>
            </a:r>
          </a:p>
        </p:txBody>
      </p:sp>
      <p:sp>
        <p:nvSpPr>
          <p:cNvPr id="12" name="Hexagon 11">
            <a:extLst>
              <a:ext uri="{FF2B5EF4-FFF2-40B4-BE49-F238E27FC236}">
                <a16:creationId xmlns:a16="http://schemas.microsoft.com/office/drawing/2014/main" id="{94EA8C69-38F2-4BAA-FFFF-DB8A515B7B93}"/>
              </a:ext>
            </a:extLst>
          </p:cNvPr>
          <p:cNvSpPr/>
          <p:nvPr/>
        </p:nvSpPr>
        <p:spPr>
          <a:xfrm rot="16200000">
            <a:off x="2706747" y="4992133"/>
            <a:ext cx="1118934" cy="1013522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67F37D-DBC0-A679-D4A6-A56AE5C640CC}"/>
              </a:ext>
            </a:extLst>
          </p:cNvPr>
          <p:cNvSpPr txBox="1"/>
          <p:nvPr/>
        </p:nvSpPr>
        <p:spPr>
          <a:xfrm>
            <a:off x="2697604" y="4938333"/>
            <a:ext cx="112723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0BDC840-FD90-803A-B250-9A5506E9BC67}"/>
              </a:ext>
            </a:extLst>
          </p:cNvPr>
          <p:cNvSpPr txBox="1"/>
          <p:nvPr/>
        </p:nvSpPr>
        <p:spPr>
          <a:xfrm>
            <a:off x="3951761" y="5175727"/>
            <a:ext cx="33995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diseases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1538328-6029-28E1-07AE-8CE8CB86E1D4}"/>
              </a:ext>
            </a:extLst>
          </p:cNvPr>
          <p:cNvSpPr txBox="1"/>
          <p:nvPr/>
        </p:nvSpPr>
        <p:spPr>
          <a:xfrm>
            <a:off x="7604267" y="3279562"/>
            <a:ext cx="324800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6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300 000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FCAC921-90FA-9355-4B7D-BDA18E39B99C}"/>
              </a:ext>
            </a:extLst>
          </p:cNvPr>
          <p:cNvSpPr txBox="1"/>
          <p:nvPr/>
        </p:nvSpPr>
        <p:spPr>
          <a:xfrm>
            <a:off x="8078131" y="4064393"/>
            <a:ext cx="33995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individuals</a:t>
            </a:r>
          </a:p>
        </p:txBody>
      </p:sp>
    </p:spTree>
    <p:extLst>
      <p:ext uri="{BB962C8B-B14F-4D97-AF65-F5344CB8AC3E}">
        <p14:creationId xmlns:p14="http://schemas.microsoft.com/office/powerpoint/2010/main" val="3719022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E560F-FA75-FF7A-04E9-5FA84DEEF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Image">
            <a:extLst>
              <a:ext uri="{FF2B5EF4-FFF2-40B4-BE49-F238E27FC236}">
                <a16:creationId xmlns:a16="http://schemas.microsoft.com/office/drawing/2014/main" id="{2933174F-8088-783B-3DD9-BFE57BDB22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2" b="17994"/>
          <a:stretch/>
        </p:blipFill>
        <p:spPr bwMode="auto">
          <a:xfrm>
            <a:off x="0" y="0"/>
            <a:ext cx="2303437" cy="1569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EDC1F33-40B1-2A61-F7F4-CE74219311FD}"/>
              </a:ext>
            </a:extLst>
          </p:cNvPr>
          <p:cNvSpPr txBox="1"/>
          <p:nvPr/>
        </p:nvSpPr>
        <p:spPr>
          <a:xfrm>
            <a:off x="2169443" y="138499"/>
            <a:ext cx="70828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COST DISEASE CATALOGUE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F95A29-92D3-FA03-EE6D-062FBAD19893}"/>
              </a:ext>
            </a:extLst>
          </p:cNvPr>
          <p:cNvSpPr txBox="1"/>
          <p:nvPr/>
        </p:nvSpPr>
        <p:spPr>
          <a:xfrm>
            <a:off x="2532036" y="923329"/>
            <a:ext cx="48739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Summary estimate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092A95-576E-5933-5EF7-41275633197D}"/>
              </a:ext>
            </a:extLst>
          </p:cNvPr>
          <p:cNvSpPr txBox="1"/>
          <p:nvPr/>
        </p:nvSpPr>
        <p:spPr>
          <a:xfrm>
            <a:off x="15791" y="2961046"/>
            <a:ext cx="293194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PBC register</a:t>
            </a:r>
          </a:p>
          <a:p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GB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3000 individuals</a:t>
            </a:r>
          </a:p>
          <a:p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Population based register</a:t>
            </a:r>
          </a:p>
          <a:p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300 000 individuals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AA376D-B2D5-4E8A-0537-636418FC9498}"/>
              </a:ext>
            </a:extLst>
          </p:cNvPr>
          <p:cNvSpPr txBox="1"/>
          <p:nvPr/>
        </p:nvSpPr>
        <p:spPr>
          <a:xfrm>
            <a:off x="1967010" y="2111681"/>
            <a:ext cx="10974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6C8B86-A6DD-BCEC-668B-07CA2F2E969F}"/>
              </a:ext>
            </a:extLst>
          </p:cNvPr>
          <p:cNvSpPr txBox="1"/>
          <p:nvPr/>
        </p:nvSpPr>
        <p:spPr>
          <a:xfrm>
            <a:off x="3567209" y="1960772"/>
            <a:ext cx="3100128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Patient’s </a:t>
            </a:r>
            <a:r>
              <a:rPr lang="en-GB" sz="2000" b="1" u="sng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TYPE</a:t>
            </a:r>
            <a:r>
              <a:rPr lang="en-GB" sz="2000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with samples available</a:t>
            </a:r>
          </a:p>
          <a:p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CCAs &gt; 800</a:t>
            </a:r>
          </a:p>
          <a:p>
            <a:r>
              <a:rPr lang="en-GB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GBC &gt; 200</a:t>
            </a:r>
          </a:p>
          <a:p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Ampullary &gt; 100</a:t>
            </a:r>
          </a:p>
          <a:p>
            <a:r>
              <a:rPr lang="en-GB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AIH &gt; 500</a:t>
            </a:r>
            <a:endParaRPr lang="en-GB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Gallstones &gt; 50</a:t>
            </a:r>
          </a:p>
          <a:p>
            <a:r>
              <a:rPr lang="en-GB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HCV &gt; 300</a:t>
            </a:r>
            <a:endParaRPr lang="en-GB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HCC &gt; 1500</a:t>
            </a:r>
          </a:p>
          <a:p>
            <a:r>
              <a:rPr lang="en-GB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Cirrhosis &gt; 150</a:t>
            </a:r>
            <a:endParaRPr lang="en-GB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MASH/MASLD &gt; 800</a:t>
            </a:r>
          </a:p>
          <a:p>
            <a:r>
              <a:rPr lang="en-GB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PBC &gt; 300</a:t>
            </a:r>
            <a:endParaRPr lang="en-GB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Healthy &gt; 25</a:t>
            </a:r>
          </a:p>
          <a:p>
            <a:r>
              <a:rPr lang="en-GB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Benign operated &gt; 50</a:t>
            </a:r>
          </a:p>
          <a:p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PSC &gt; 800</a:t>
            </a:r>
            <a:endParaRPr lang="en-GB" sz="2000" dirty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9233C81-FA42-6B98-56EF-7648D3C1BC24}"/>
              </a:ext>
            </a:extLst>
          </p:cNvPr>
          <p:cNvCxnSpPr/>
          <p:nvPr/>
        </p:nvCxnSpPr>
        <p:spPr>
          <a:xfrm>
            <a:off x="1347537" y="2296347"/>
            <a:ext cx="0" cy="64633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F8D4932-E9D5-E72A-153A-F5FDA8E1F149}"/>
              </a:ext>
            </a:extLst>
          </p:cNvPr>
          <p:cNvCxnSpPr>
            <a:cxnSpLocks/>
          </p:cNvCxnSpPr>
          <p:nvPr/>
        </p:nvCxnSpPr>
        <p:spPr>
          <a:xfrm>
            <a:off x="1347537" y="2314715"/>
            <a:ext cx="62194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ABB558A-8341-68C4-920E-95D46B8343E5}"/>
              </a:ext>
            </a:extLst>
          </p:cNvPr>
          <p:cNvSpPr txBox="1"/>
          <p:nvPr/>
        </p:nvSpPr>
        <p:spPr>
          <a:xfrm>
            <a:off x="7271811" y="1991550"/>
            <a:ext cx="475826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Type of </a:t>
            </a:r>
            <a:r>
              <a:rPr lang="en-GB" sz="2000" b="1" u="sng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lang="en-GB" sz="2000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available</a:t>
            </a:r>
          </a:p>
          <a:p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healthy record data, comorbidities, tumour staging, treatments, outcomes, CT/MRI, MRCP/ERCP, RNA </a:t>
            </a:r>
            <a:r>
              <a:rPr lang="en-GB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seq</a:t>
            </a:r>
            <a:r>
              <a:rPr lang="en-GB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methylation, miRNA, metabolomics, proteomics, cells (LSEC, CAF, CD45+…)</a:t>
            </a:r>
            <a:endParaRPr lang="en-GB" sz="2000" dirty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115ACA-4781-7C07-6E9D-B059F9EBFF97}"/>
              </a:ext>
            </a:extLst>
          </p:cNvPr>
          <p:cNvSpPr txBox="1"/>
          <p:nvPr/>
        </p:nvSpPr>
        <p:spPr>
          <a:xfrm>
            <a:off x="7271811" y="4635630"/>
            <a:ext cx="390906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Type of </a:t>
            </a:r>
            <a:r>
              <a:rPr lang="en-GB" sz="2000" b="1" u="sng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SAMPLES</a:t>
            </a:r>
            <a:r>
              <a:rPr lang="en-GB" sz="2000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available</a:t>
            </a:r>
          </a:p>
          <a:p>
            <a:r>
              <a:rPr lang="en-GB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Serum, plasma, bile, </a:t>
            </a:r>
            <a:r>
              <a:rPr lang="en-GB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cytobrush</a:t>
            </a:r>
            <a:r>
              <a:rPr lang="en-GB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feces</a:t>
            </a:r>
            <a:r>
              <a:rPr lang="en-GB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liver biopsies from </a:t>
            </a:r>
            <a:r>
              <a:rPr lang="en-GB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tumor</a:t>
            </a:r>
            <a:r>
              <a:rPr lang="en-GB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non </a:t>
            </a:r>
            <a:r>
              <a:rPr lang="en-GB" sz="20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tumor</a:t>
            </a:r>
            <a:r>
              <a:rPr lang="en-GB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part (FFPE or fresh frozen), PBMC, blood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E1F1736-6F09-3924-F983-43ACF930A067}"/>
              </a:ext>
            </a:extLst>
          </p:cNvPr>
          <p:cNvCxnSpPr>
            <a:cxnSpLocks/>
          </p:cNvCxnSpPr>
          <p:nvPr/>
        </p:nvCxnSpPr>
        <p:spPr>
          <a:xfrm>
            <a:off x="2753524" y="2314715"/>
            <a:ext cx="62194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604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B7567-6D3F-D115-D22F-24C8B7655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Image">
            <a:extLst>
              <a:ext uri="{FF2B5EF4-FFF2-40B4-BE49-F238E27FC236}">
                <a16:creationId xmlns:a16="http://schemas.microsoft.com/office/drawing/2014/main" id="{0AF98C59-87AE-5EAC-3829-7BF96887D3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2" b="17994"/>
          <a:stretch/>
        </p:blipFill>
        <p:spPr bwMode="auto">
          <a:xfrm>
            <a:off x="0" y="0"/>
            <a:ext cx="2303437" cy="1569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31C7C7C-5DCA-C7BF-2830-E84F936CB4A3}"/>
              </a:ext>
            </a:extLst>
          </p:cNvPr>
          <p:cNvSpPr txBox="1"/>
          <p:nvPr/>
        </p:nvSpPr>
        <p:spPr>
          <a:xfrm>
            <a:off x="2169443" y="138499"/>
            <a:ext cx="70828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COST DISEASE CATALOGUE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54DF36-74D5-0DFE-1CEA-8155F1235F3B}"/>
              </a:ext>
            </a:extLst>
          </p:cNvPr>
          <p:cNvSpPr txBox="1"/>
          <p:nvPr/>
        </p:nvSpPr>
        <p:spPr>
          <a:xfrm>
            <a:off x="2532036" y="923329"/>
            <a:ext cx="85490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Example of potential applications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7D21E1-47A6-6F92-8A86-CE632353D72C}"/>
              </a:ext>
            </a:extLst>
          </p:cNvPr>
          <p:cNvSpPr txBox="1"/>
          <p:nvPr/>
        </p:nvSpPr>
        <p:spPr>
          <a:xfrm>
            <a:off x="454176" y="2044218"/>
            <a:ext cx="11737824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“I need biological samples from diseased controls related to BTC”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 need MRI data to train or validate an AI model for detection of BTC”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 need biological data already generated to explore or validate a hypothesis”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 need samples from patients with several omics data already available”</a:t>
            </a:r>
            <a:endParaRPr lang="en-GB" sz="2400" i="1" dirty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 would like to know who has matched bile and serum samples”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“I need plasma samples from BTC patients before the diagnosis to test early diagnosis biomarker”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“I need to know who has matched </a:t>
            </a:r>
            <a:r>
              <a:rPr lang="en-GB" sz="2400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tumor</a:t>
            </a:r>
            <a:r>
              <a:rPr lang="en-GB" sz="2400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sequencing data and </a:t>
            </a:r>
            <a:r>
              <a:rPr lang="en-GB" sz="2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plasma samples for validation of non-invasive </a:t>
            </a:r>
            <a:r>
              <a:rPr lang="en-GB" sz="2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tumor</a:t>
            </a:r>
            <a:r>
              <a:rPr lang="en-GB" sz="2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detection markers”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“I would like multiple longitudinal samples</a:t>
            </a:r>
            <a:r>
              <a:rPr lang="en-GB" sz="2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perform time dependant analysis”</a:t>
            </a:r>
            <a:r>
              <a:rPr lang="en-GB" sz="2400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 need clinical data of a matched control population to compare to my results”</a:t>
            </a:r>
          </a:p>
        </p:txBody>
      </p:sp>
    </p:spTree>
    <p:extLst>
      <p:ext uri="{BB962C8B-B14F-4D97-AF65-F5344CB8AC3E}">
        <p14:creationId xmlns:p14="http://schemas.microsoft.com/office/powerpoint/2010/main" val="3789924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BF027-2053-FFD9-161B-2F3372AC2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Image">
            <a:extLst>
              <a:ext uri="{FF2B5EF4-FFF2-40B4-BE49-F238E27FC236}">
                <a16:creationId xmlns:a16="http://schemas.microsoft.com/office/drawing/2014/main" id="{37633652-0CBD-E457-C6A0-EAC6566AEF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2" b="17994"/>
          <a:stretch/>
        </p:blipFill>
        <p:spPr bwMode="auto">
          <a:xfrm>
            <a:off x="0" y="0"/>
            <a:ext cx="2303437" cy="1569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704A043-87BB-47AA-8E6F-3D4109B68325}"/>
              </a:ext>
            </a:extLst>
          </p:cNvPr>
          <p:cNvSpPr txBox="1"/>
          <p:nvPr/>
        </p:nvSpPr>
        <p:spPr>
          <a:xfrm>
            <a:off x="2169443" y="138499"/>
            <a:ext cx="70828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COST DISEASE CATALOGUE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C3B1E2-2D03-A896-236C-93A4413FE413}"/>
              </a:ext>
            </a:extLst>
          </p:cNvPr>
          <p:cNvSpPr txBox="1"/>
          <p:nvPr/>
        </p:nvSpPr>
        <p:spPr>
          <a:xfrm>
            <a:off x="2532036" y="923329"/>
            <a:ext cx="85490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is it ? How does it work?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6537A3-F13C-B8D2-2CFB-F3BCD7C90946}"/>
              </a:ext>
            </a:extLst>
          </p:cNvPr>
          <p:cNvSpPr txBox="1"/>
          <p:nvPr/>
        </p:nvSpPr>
        <p:spPr>
          <a:xfrm>
            <a:off x="1151718" y="2044247"/>
            <a:ext cx="10133902" cy="389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contributors</a:t>
            </a:r>
            <a:r>
              <a:rPr lang="en-GB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“Live” Excel document allowing updates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Open to any new contributor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Very quick to fill up (only “summary level” information)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u="sng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 users</a:t>
            </a:r>
            <a:r>
              <a:rPr lang="en-GB" sz="28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Extraction</a:t>
            </a:r>
            <a:r>
              <a:rPr lang="en-GB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Catalogue Version1 (2024) circulated by mail to all COST participants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 updated “version 2” will be circulated in 2025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2F59C9-97AC-8CFD-FA5D-650E052E7A94}"/>
              </a:ext>
            </a:extLst>
          </p:cNvPr>
          <p:cNvSpPr txBox="1"/>
          <p:nvPr/>
        </p:nvSpPr>
        <p:spPr>
          <a:xfrm>
            <a:off x="0" y="6488668"/>
            <a:ext cx="74234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want to contribute? Please contact </a:t>
            </a:r>
            <a:r>
              <a:rPr lang="en-GB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martin.cornillet.jeannin@ki.se</a:t>
            </a:r>
            <a:endParaRPr lang="en-GB" sz="1800" dirty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780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A30BD20A-F297-844F-E414-1C386D02B9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4970"/>
          <a:stretch/>
        </p:blipFill>
        <p:spPr>
          <a:xfrm>
            <a:off x="278606" y="297616"/>
            <a:ext cx="11913394" cy="65603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113305C-B376-FAFC-0220-F93ECD9DAE49}"/>
              </a:ext>
            </a:extLst>
          </p:cNvPr>
          <p:cNvSpPr txBox="1"/>
          <p:nvPr/>
        </p:nvSpPr>
        <p:spPr>
          <a:xfrm>
            <a:off x="4611674" y="-111278"/>
            <a:ext cx="416880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How it looks?</a:t>
            </a:r>
          </a:p>
        </p:txBody>
      </p:sp>
    </p:spTree>
    <p:extLst>
      <p:ext uri="{BB962C8B-B14F-4D97-AF65-F5344CB8AC3E}">
        <p14:creationId xmlns:p14="http://schemas.microsoft.com/office/powerpoint/2010/main" val="3190468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A73BC-4243-1E1C-7AC2-6322C64BF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D5B5B82-1D2B-214A-EE04-AC965CE14252}"/>
              </a:ext>
            </a:extLst>
          </p:cNvPr>
          <p:cNvSpPr txBox="1"/>
          <p:nvPr/>
        </p:nvSpPr>
        <p:spPr>
          <a:xfrm>
            <a:off x="2431715" y="296719"/>
            <a:ext cx="4378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CA22125 - Precision medicine in biliary tract cancer (Precision-BTC-Network</a:t>
            </a:r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b="0" i="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Image">
            <a:extLst>
              <a:ext uri="{FF2B5EF4-FFF2-40B4-BE49-F238E27FC236}">
                <a16:creationId xmlns:a16="http://schemas.microsoft.com/office/drawing/2014/main" id="{962E7CD7-12F8-C832-FD8C-724DC25A17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2" b="17994"/>
          <a:stretch/>
        </p:blipFill>
        <p:spPr bwMode="auto">
          <a:xfrm>
            <a:off x="0" y="0"/>
            <a:ext cx="2303437" cy="1569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C4C1EBE-CC79-1FFB-94E2-A528BDFD3BD1}"/>
              </a:ext>
            </a:extLst>
          </p:cNvPr>
          <p:cNvSpPr txBox="1"/>
          <p:nvPr/>
        </p:nvSpPr>
        <p:spPr>
          <a:xfrm>
            <a:off x="1483643" y="1865492"/>
            <a:ext cx="922471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Presentation of the </a:t>
            </a:r>
          </a:p>
          <a:p>
            <a:pPr algn="ctr"/>
            <a:r>
              <a:rPr lang="en-GB" sz="36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COST DISEASE CATALOGUE</a:t>
            </a:r>
          </a:p>
          <a:p>
            <a:pPr algn="ctr"/>
            <a:endParaRPr lang="en-GB" sz="3600" dirty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36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samples and data available for collaborations within the network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C86EC5F-F947-27BD-CFC0-B921A2ED88E6}"/>
              </a:ext>
            </a:extLst>
          </p:cNvPr>
          <p:cNvSpPr txBox="1"/>
          <p:nvPr/>
        </p:nvSpPr>
        <p:spPr>
          <a:xfrm>
            <a:off x="2197516" y="5443486"/>
            <a:ext cx="922471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Coordinator: Martin </a:t>
            </a:r>
            <a:r>
              <a:rPr lang="en-GB" sz="24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Cornillet</a:t>
            </a:r>
            <a:r>
              <a:rPr lang="en-GB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Karolinska Institute, Sweden</a:t>
            </a:r>
          </a:p>
          <a:p>
            <a:r>
              <a:rPr lang="en-GB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martin.cornillet.jeannin@ki.se</a:t>
            </a:r>
            <a:endParaRPr lang="en-GB" sz="1600" dirty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E413317-DF81-7A47-4AC9-5F7B7FDB28F5}"/>
              </a:ext>
            </a:extLst>
          </p:cNvPr>
          <p:cNvSpPr txBox="1"/>
          <p:nvPr/>
        </p:nvSpPr>
        <p:spPr>
          <a:xfrm>
            <a:off x="0" y="6488668"/>
            <a:ext cx="21777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December 2024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6988AA-1B5D-FE0F-14F8-5E2F30E6E0D6}"/>
              </a:ext>
            </a:extLst>
          </p:cNvPr>
          <p:cNvSpPr txBox="1"/>
          <p:nvPr/>
        </p:nvSpPr>
        <p:spPr>
          <a:xfrm>
            <a:off x="10563727" y="243421"/>
            <a:ext cx="1300356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S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deliverable</a:t>
            </a:r>
          </a:p>
        </p:txBody>
      </p:sp>
    </p:spTree>
    <p:extLst>
      <p:ext uri="{BB962C8B-B14F-4D97-AF65-F5344CB8AC3E}">
        <p14:creationId xmlns:p14="http://schemas.microsoft.com/office/powerpoint/2010/main" val="2564402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509</Words>
  <Application>Microsoft Macintosh PowerPoint</Application>
  <PresentationFormat>Widescreen</PresentationFormat>
  <Paragraphs>79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Cornillet Jeannin</dc:creator>
  <cp:lastModifiedBy>Martin Cornillet Jeannin</cp:lastModifiedBy>
  <cp:revision>1</cp:revision>
  <dcterms:created xsi:type="dcterms:W3CDTF">2024-12-04T06:06:18Z</dcterms:created>
  <dcterms:modified xsi:type="dcterms:W3CDTF">2024-12-04T09:08:00Z</dcterms:modified>
</cp:coreProperties>
</file>